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26"/>
  </p:notesMasterIdLst>
  <p:sldIdLst>
    <p:sldId id="256" r:id="rId2"/>
    <p:sldId id="374" r:id="rId3"/>
    <p:sldId id="384" r:id="rId4"/>
    <p:sldId id="343" r:id="rId5"/>
    <p:sldId id="261" r:id="rId6"/>
    <p:sldId id="348" r:id="rId7"/>
    <p:sldId id="347" r:id="rId8"/>
    <p:sldId id="352" r:id="rId9"/>
    <p:sldId id="367" r:id="rId10"/>
    <p:sldId id="368" r:id="rId11"/>
    <p:sldId id="369" r:id="rId12"/>
    <p:sldId id="370" r:id="rId13"/>
    <p:sldId id="371" r:id="rId14"/>
    <p:sldId id="372" r:id="rId15"/>
    <p:sldId id="373" r:id="rId16"/>
    <p:sldId id="385" r:id="rId17"/>
    <p:sldId id="354" r:id="rId18"/>
    <p:sldId id="375" r:id="rId19"/>
    <p:sldId id="376" r:id="rId20"/>
    <p:sldId id="377" r:id="rId21"/>
    <p:sldId id="378" r:id="rId22"/>
    <p:sldId id="380" r:id="rId23"/>
    <p:sldId id="381" r:id="rId24"/>
    <p:sldId id="38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79"/>
    <p:restoredTop sz="80286"/>
  </p:normalViewPr>
  <p:slideViewPr>
    <p:cSldViewPr snapToGrid="0">
      <p:cViewPr varScale="1">
        <p:scale>
          <a:sx n="86" d="100"/>
          <a:sy n="86" d="100"/>
        </p:scale>
        <p:origin x="11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tif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11/8/23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5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15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29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03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11/8/23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Graphics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3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48AD8D-0B86-6B43-9640-82589A4C9C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401" y="926782"/>
            <a:ext cx="9127608" cy="5307496"/>
          </a:xfrm>
        </p:spPr>
      </p:pic>
    </p:spTree>
    <p:extLst>
      <p:ext uri="{BB962C8B-B14F-4D97-AF65-F5344CB8AC3E}">
        <p14:creationId xmlns:p14="http://schemas.microsoft.com/office/powerpoint/2010/main" val="1041152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3B51E3DA-E174-B14F-BB26-92D8DB736F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74385" y="926782"/>
            <a:ext cx="9127608" cy="53074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B5DCA564-3D9D-E847-974D-9445CC19A1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186" t="12136" r="57930" b="80899"/>
          <a:stretch/>
        </p:blipFill>
        <p:spPr>
          <a:xfrm>
            <a:off x="3718664" y="1570929"/>
            <a:ext cx="3184030" cy="369644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B4B0125-9CFC-2B4D-A2CA-A24125C5D246}"/>
              </a:ext>
            </a:extLst>
          </p:cNvPr>
          <p:cNvGrpSpPr/>
          <p:nvPr/>
        </p:nvGrpSpPr>
        <p:grpSpPr>
          <a:xfrm>
            <a:off x="6704983" y="1098757"/>
            <a:ext cx="4364025" cy="1383285"/>
            <a:chOff x="6792267" y="2841674"/>
            <a:chExt cx="4364025" cy="138328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E0BFD6-EB49-7948-917C-A8A97651F576}"/>
                </a:ext>
              </a:extLst>
            </p:cNvPr>
            <p:cNvSpPr txBox="1"/>
            <p:nvPr/>
          </p:nvSpPr>
          <p:spPr>
            <a:xfrm>
              <a:off x="7369678" y="3270852"/>
              <a:ext cx="378661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import the module</a:t>
              </a:r>
            </a:p>
            <a:p>
              <a:pPr algn="ctr"/>
              <a:r>
                <a:rPr lang="en-US" sz="1600" dirty="0">
                  <a:solidFill>
                    <a:srgbClr val="003470"/>
                  </a:solidFill>
                </a:rPr>
                <a:t>(this method means we don’t have to type </a:t>
              </a:r>
            </a:p>
            <a:p>
              <a:pPr algn="ctr"/>
              <a:r>
                <a:rPr lang="en-US" sz="1600" dirty="0">
                  <a:solidFill>
                    <a:srgbClr val="003470"/>
                  </a:solidFill>
                </a:rPr>
                <a:t>“</a:t>
              </a:r>
              <a:r>
                <a:rPr lang="en-US" sz="1600" b="1" dirty="0">
                  <a:solidFill>
                    <a:srgbClr val="003470"/>
                  </a:solidFill>
                  <a:latin typeface="Courier" pitchFamily="2" charset="0"/>
                </a:rPr>
                <a:t>graphics.</a:t>
              </a:r>
              <a:r>
                <a:rPr lang="en-US" sz="1600" dirty="0">
                  <a:solidFill>
                    <a:srgbClr val="003470"/>
                  </a:solidFill>
                </a:rPr>
                <a:t>” in front of every method)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B46585E1-5241-FA4D-A24E-C8A321EA01DA}"/>
                </a:ext>
              </a:extLst>
            </p:cNvPr>
            <p:cNvSpPr/>
            <p:nvPr/>
          </p:nvSpPr>
          <p:spPr>
            <a:xfrm rot="8951009">
              <a:off x="6792267" y="2841674"/>
              <a:ext cx="1073740" cy="1078937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8461793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8517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1FC200F4-9442-AC47-9ED2-04DFA1E7F4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1016724"/>
            <a:ext cx="9127608" cy="53074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A46A1C6-580F-7548-AD66-911E97D24F6B}"/>
              </a:ext>
            </a:extLst>
          </p:cNvPr>
          <p:cNvGrpSpPr/>
          <p:nvPr/>
        </p:nvGrpSpPr>
        <p:grpSpPr>
          <a:xfrm>
            <a:off x="9022492" y="2474581"/>
            <a:ext cx="1290058" cy="1357070"/>
            <a:chOff x="8998744" y="4370675"/>
            <a:chExt cx="1290058" cy="135707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A2CC65D-8DC3-D34B-982B-F6D182E80DD7}"/>
                </a:ext>
              </a:extLst>
            </p:cNvPr>
            <p:cNvSpPr txBox="1"/>
            <p:nvPr/>
          </p:nvSpPr>
          <p:spPr>
            <a:xfrm>
              <a:off x="8998744" y="5266080"/>
              <a:ext cx="9044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width</a:t>
              </a:r>
              <a:endParaRPr lang="en-US" sz="1400" dirty="0">
                <a:solidFill>
                  <a:srgbClr val="003470"/>
                </a:solidFill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8A5E0989-BABA-A84A-A1D0-6FA41F6993DC}"/>
                </a:ext>
              </a:extLst>
            </p:cNvPr>
            <p:cNvSpPr/>
            <p:nvPr/>
          </p:nvSpPr>
          <p:spPr>
            <a:xfrm rot="210332" flipV="1">
              <a:off x="9028286" y="4370675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778823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7940A58-D96A-6D4F-BAC5-4B1910E3E09E}"/>
              </a:ext>
            </a:extLst>
          </p:cNvPr>
          <p:cNvGrpSpPr/>
          <p:nvPr/>
        </p:nvGrpSpPr>
        <p:grpSpPr>
          <a:xfrm>
            <a:off x="9877665" y="2660738"/>
            <a:ext cx="1273501" cy="1389355"/>
            <a:chOff x="9701516" y="4367109"/>
            <a:chExt cx="1273501" cy="138935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AE8888-8A56-4F47-85E9-2F391D331DC7}"/>
                </a:ext>
              </a:extLst>
            </p:cNvPr>
            <p:cNvSpPr txBox="1"/>
            <p:nvPr/>
          </p:nvSpPr>
          <p:spPr>
            <a:xfrm>
              <a:off x="9950378" y="5294799"/>
              <a:ext cx="10246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height</a:t>
              </a:r>
              <a:endParaRPr lang="en-US" sz="1400" dirty="0">
                <a:solidFill>
                  <a:srgbClr val="003470"/>
                </a:solidFill>
              </a:endParaRPr>
            </a:p>
          </p:txBody>
        </p:sp>
        <p:sp>
          <p:nvSpPr>
            <p:cNvPr id="11" name="Circular Arrow 10">
              <a:extLst>
                <a:ext uri="{FF2B5EF4-FFF2-40B4-BE49-F238E27FC236}">
                  <a16:creationId xmlns:a16="http://schemas.microsoft.com/office/drawing/2014/main" id="{224C9308-E03E-444A-88B9-F4E3E531E36E}"/>
                </a:ext>
              </a:extLst>
            </p:cNvPr>
            <p:cNvSpPr/>
            <p:nvPr/>
          </p:nvSpPr>
          <p:spPr>
            <a:xfrm rot="20240068" flipV="1">
              <a:off x="9701516" y="4367109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778823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3590380-355D-8341-B2A7-5CE5F5EAF3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87" t="29216" r="10235" b="64417"/>
          <a:stretch/>
        </p:blipFill>
        <p:spPr>
          <a:xfrm>
            <a:off x="4229015" y="2567268"/>
            <a:ext cx="7017025" cy="337891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5E87A98-2EC4-E942-865E-ADD9E36D08AE}"/>
              </a:ext>
            </a:extLst>
          </p:cNvPr>
          <p:cNvGrpSpPr/>
          <p:nvPr/>
        </p:nvGrpSpPr>
        <p:grpSpPr>
          <a:xfrm>
            <a:off x="5815060" y="1889425"/>
            <a:ext cx="4022106" cy="1527773"/>
            <a:chOff x="6248513" y="3748196"/>
            <a:chExt cx="4022106" cy="152777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F387775-0291-C244-976B-8AFD042A7ECA}"/>
                </a:ext>
              </a:extLst>
            </p:cNvPr>
            <p:cNvSpPr txBox="1"/>
            <p:nvPr/>
          </p:nvSpPr>
          <p:spPr>
            <a:xfrm>
              <a:off x="6710029" y="3748196"/>
              <a:ext cx="3560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build a </a:t>
              </a:r>
              <a:r>
                <a:rPr lang="en-US" sz="2400" b="1" dirty="0" err="1">
                  <a:solidFill>
                    <a:srgbClr val="003470"/>
                  </a:solidFill>
                  <a:latin typeface="Courier" pitchFamily="2" charset="0"/>
                </a:rPr>
                <a:t>GraphWin</a:t>
              </a:r>
              <a:r>
                <a:rPr lang="en-US" sz="2400" dirty="0">
                  <a:solidFill>
                    <a:srgbClr val="003470"/>
                  </a:solidFill>
                </a:rPr>
                <a:t> object</a:t>
              </a:r>
              <a:endParaRPr lang="en-US" sz="1400" dirty="0">
                <a:solidFill>
                  <a:srgbClr val="003470"/>
                </a:solidFill>
              </a:endParaRPr>
            </a:p>
          </p:txBody>
        </p:sp>
        <p:sp>
          <p:nvSpPr>
            <p:cNvPr id="14" name="Circular Arrow 13">
              <a:extLst>
                <a:ext uri="{FF2B5EF4-FFF2-40B4-BE49-F238E27FC236}">
                  <a16:creationId xmlns:a16="http://schemas.microsoft.com/office/drawing/2014/main" id="{95F1175C-DC6E-7C40-AB9B-8B8C0795D2AD}"/>
                </a:ext>
              </a:extLst>
            </p:cNvPr>
            <p:cNvSpPr/>
            <p:nvPr/>
          </p:nvSpPr>
          <p:spPr>
            <a:xfrm rot="12490418" flipV="1">
              <a:off x="6248513" y="3828390"/>
              <a:ext cx="1271438" cy="1447579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8706574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0698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1A5CE807-8C4D-B54E-A3EC-C01470BFA1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986744"/>
            <a:ext cx="9127608" cy="5307496"/>
          </a:xfr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D9F447BB-1FD7-9B4F-9982-47C48CCF6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759" t="35959" r="43120" b="58428"/>
          <a:stretch/>
        </p:blipFill>
        <p:spPr>
          <a:xfrm>
            <a:off x="4328405" y="2895356"/>
            <a:ext cx="3935894" cy="297874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9BE84CD-37BE-AA42-A61B-F2517970740B}"/>
              </a:ext>
            </a:extLst>
          </p:cNvPr>
          <p:cNvGrpSpPr/>
          <p:nvPr/>
        </p:nvGrpSpPr>
        <p:grpSpPr>
          <a:xfrm>
            <a:off x="6938305" y="2593595"/>
            <a:ext cx="4114854" cy="1613335"/>
            <a:chOff x="7431392" y="4422713"/>
            <a:chExt cx="4114854" cy="161333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EE7CF3-7155-364B-AD3C-75B6EF1A1028}"/>
                </a:ext>
              </a:extLst>
            </p:cNvPr>
            <p:cNvSpPr txBox="1"/>
            <p:nvPr/>
          </p:nvSpPr>
          <p:spPr>
            <a:xfrm>
              <a:off x="7927948" y="5328162"/>
              <a:ext cx="36182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construct a </a:t>
              </a:r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</a:rPr>
                <a:t>Circle</a:t>
              </a:r>
              <a:r>
                <a:rPr lang="en-US" sz="2400" dirty="0">
                  <a:solidFill>
                    <a:srgbClr val="003470"/>
                  </a:solidFill>
                </a:rPr>
                <a:t> object</a:t>
              </a:r>
            </a:p>
            <a:p>
              <a:pPr algn="ctr"/>
              <a:r>
                <a:rPr lang="en-US" sz="1600" dirty="0">
                  <a:solidFill>
                    <a:srgbClr val="003470"/>
                  </a:solidFill>
                </a:rPr>
                <a:t>(centered at (50,50) with a radius of 10)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E04F234-7546-BA40-BB3C-8482F59F5239}"/>
                </a:ext>
              </a:extLst>
            </p:cNvPr>
            <p:cNvSpPr/>
            <p:nvPr/>
          </p:nvSpPr>
          <p:spPr>
            <a:xfrm rot="20251409" flipH="1" flipV="1">
              <a:off x="7431392" y="4422713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8734844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2527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929FE9CB-FD39-AA4D-BC5A-655085DCD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1132980"/>
            <a:ext cx="9127608" cy="5307496"/>
          </a:xfr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00548C6F-82E0-5B4B-ACAC-C5E3D9BBED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206" t="42554" r="69304" b="52502"/>
          <a:stretch/>
        </p:blipFill>
        <p:spPr>
          <a:xfrm>
            <a:off x="4277895" y="3391608"/>
            <a:ext cx="1596453" cy="262327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20610F6-DB79-6248-8A29-40203B61630A}"/>
              </a:ext>
            </a:extLst>
          </p:cNvPr>
          <p:cNvGrpSpPr/>
          <p:nvPr/>
        </p:nvGrpSpPr>
        <p:grpSpPr>
          <a:xfrm>
            <a:off x="5391242" y="3382140"/>
            <a:ext cx="5948535" cy="1260516"/>
            <a:chOff x="5983718" y="5124656"/>
            <a:chExt cx="5948535" cy="126051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E0DBEAC-E2B6-6D4D-B2BC-B22E8907B9B0}"/>
                </a:ext>
              </a:extLst>
            </p:cNvPr>
            <p:cNvSpPr txBox="1"/>
            <p:nvPr/>
          </p:nvSpPr>
          <p:spPr>
            <a:xfrm>
              <a:off x="6961020" y="5318289"/>
              <a:ext cx="49712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draw the </a:t>
              </a:r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</a:rPr>
                <a:t>Circle</a:t>
              </a:r>
              <a:r>
                <a:rPr lang="en-US" sz="2400" dirty="0">
                  <a:solidFill>
                    <a:srgbClr val="003470"/>
                  </a:solidFill>
                </a:rPr>
                <a:t> to the </a:t>
              </a:r>
              <a:r>
                <a:rPr lang="en-US" sz="2400" b="1" dirty="0" err="1">
                  <a:solidFill>
                    <a:srgbClr val="003470"/>
                  </a:solidFill>
                  <a:latin typeface="Courier" pitchFamily="2" charset="0"/>
                </a:rPr>
                <a:t>GraphWin</a:t>
              </a:r>
              <a:endParaRPr lang="en-US" sz="1400" b="1" dirty="0">
                <a:solidFill>
                  <a:srgbClr val="003470"/>
                </a:solidFill>
                <a:latin typeface="Courier" pitchFamily="2" charset="0"/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4E3ACAA8-04AC-7349-B833-7418829A4380}"/>
                </a:ext>
              </a:extLst>
            </p:cNvPr>
            <p:cNvSpPr/>
            <p:nvPr/>
          </p:nvSpPr>
          <p:spPr>
            <a:xfrm rot="16596132" flipV="1">
              <a:off x="5986769" y="5121605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893114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7627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2A286675-20F1-214E-9901-7C1ABE402C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1123837"/>
            <a:ext cx="9127608" cy="5307496"/>
          </a:xfr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FE128AA1-BA8F-CA4C-AD96-14E18B7FE7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77" t="48345" r="64980" b="46428"/>
          <a:stretch/>
        </p:blipFill>
        <p:spPr>
          <a:xfrm>
            <a:off x="4247915" y="3689762"/>
            <a:ext cx="2021179" cy="277318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0D11C01-496D-1C46-82DE-2AAF89024BB1}"/>
              </a:ext>
            </a:extLst>
          </p:cNvPr>
          <p:cNvGrpSpPr/>
          <p:nvPr/>
        </p:nvGrpSpPr>
        <p:grpSpPr>
          <a:xfrm>
            <a:off x="5959883" y="3294015"/>
            <a:ext cx="4604748" cy="1282048"/>
            <a:chOff x="5939381" y="4978407"/>
            <a:chExt cx="4604748" cy="12820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5FF3BA-E0CB-BA4D-B9A6-8D7C3F98DBFC}"/>
                </a:ext>
              </a:extLst>
            </p:cNvPr>
            <p:cNvSpPr txBox="1"/>
            <p:nvPr/>
          </p:nvSpPr>
          <p:spPr>
            <a:xfrm>
              <a:off x="6573170" y="5552569"/>
              <a:ext cx="397095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wait for the user to click</a:t>
              </a:r>
              <a:endParaRPr lang="en-US" sz="2400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(so we can actually look at what we drew)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E421408C-D9E7-254F-810A-5EB4F9B9FA70}"/>
                </a:ext>
              </a:extLst>
            </p:cNvPr>
            <p:cNvSpPr/>
            <p:nvPr/>
          </p:nvSpPr>
          <p:spPr>
            <a:xfrm rot="19800000" flipH="1" flipV="1">
              <a:off x="5939381" y="4978407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778823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4827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C11094E1-D1EB-6146-B19A-911E92F56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1001733"/>
            <a:ext cx="9127608" cy="5307496"/>
          </a:xfr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A809B997-A5DE-4042-A48E-41551AB300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77" t="48345" r="64980" b="46428"/>
          <a:stretch/>
        </p:blipFill>
        <p:spPr>
          <a:xfrm>
            <a:off x="4247915" y="3567658"/>
            <a:ext cx="2021179" cy="277318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AEFB345-40AD-324A-9114-2BB8D41349ED}"/>
              </a:ext>
            </a:extLst>
          </p:cNvPr>
          <p:cNvGrpSpPr/>
          <p:nvPr/>
        </p:nvGrpSpPr>
        <p:grpSpPr>
          <a:xfrm>
            <a:off x="5837232" y="3581092"/>
            <a:ext cx="3864618" cy="1260516"/>
            <a:chOff x="5876592" y="5127550"/>
            <a:chExt cx="3864618" cy="126051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0903429-646A-4443-A770-71C08ADA7E18}"/>
                </a:ext>
              </a:extLst>
            </p:cNvPr>
            <p:cNvSpPr txBox="1"/>
            <p:nvPr/>
          </p:nvSpPr>
          <p:spPr>
            <a:xfrm>
              <a:off x="6885941" y="5472521"/>
              <a:ext cx="28552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close the </a:t>
              </a:r>
              <a:r>
                <a:rPr lang="en-US" sz="2400" b="1" dirty="0" err="1">
                  <a:solidFill>
                    <a:srgbClr val="003470"/>
                  </a:solidFill>
                  <a:latin typeface="Courier" pitchFamily="2" charset="0"/>
                </a:rPr>
                <a:t>GraphWin</a:t>
              </a:r>
              <a:endParaRPr lang="en-US" sz="2400" b="1" dirty="0">
                <a:solidFill>
                  <a:srgbClr val="003470"/>
                </a:solidFill>
                <a:latin typeface="Courier" pitchFamily="2" charset="0"/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FE738E41-D5E0-D34A-A18E-861A93DBF6B1}"/>
                </a:ext>
              </a:extLst>
            </p:cNvPr>
            <p:cNvSpPr/>
            <p:nvPr/>
          </p:nvSpPr>
          <p:spPr>
            <a:xfrm rot="5689090" flipH="1">
              <a:off x="5879643" y="5124499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778823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5698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077A08-4E02-9B4F-B897-C5EEC084109E}"/>
              </a:ext>
            </a:extLst>
          </p:cNvPr>
          <p:cNvGrpSpPr/>
          <p:nvPr/>
        </p:nvGrpSpPr>
        <p:grpSpPr>
          <a:xfrm>
            <a:off x="4944568" y="1814662"/>
            <a:ext cx="4951562" cy="3802745"/>
            <a:chOff x="2096219" y="2052401"/>
            <a:chExt cx="4951562" cy="38027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E76979-DF25-784E-AED0-1D0131D52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557A84-B99C-D644-9385-13ED648F9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8783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t="9574"/>
          <a:stretch/>
        </p:blipFill>
        <p:spPr>
          <a:xfrm>
            <a:off x="3555167" y="633797"/>
            <a:ext cx="8229600" cy="558126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</p:spTree>
    <p:extLst>
      <p:ext uri="{BB962C8B-B14F-4D97-AF65-F5344CB8AC3E}">
        <p14:creationId xmlns:p14="http://schemas.microsoft.com/office/powerpoint/2010/main" val="2309089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4533"/>
          <a:stretch/>
        </p:blipFill>
        <p:spPr>
          <a:xfrm>
            <a:off x="3876845" y="6379386"/>
            <a:ext cx="8229600" cy="33745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B40BAF8-5EB0-334F-84A3-DF62EAE4AB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9" t="10179" r="10544" b="11212"/>
          <a:stretch/>
        </p:blipFill>
        <p:spPr>
          <a:xfrm>
            <a:off x="3876845" y="873100"/>
            <a:ext cx="6755363" cy="485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63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Drawing pictures with </a:t>
            </a:r>
            <a:r>
              <a:rPr lang="en-US" sz="2800" b="1" dirty="0">
                <a:latin typeface="Courier" pitchFamily="2" charset="0"/>
              </a:rPr>
              <a:t>graphics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25009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783"/>
          <a:stretch/>
        </p:blipFill>
        <p:spPr>
          <a:xfrm>
            <a:off x="3450236" y="790502"/>
            <a:ext cx="8229600" cy="550661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</p:spTree>
    <p:extLst>
      <p:ext uri="{BB962C8B-B14F-4D97-AF65-F5344CB8AC3E}">
        <p14:creationId xmlns:p14="http://schemas.microsoft.com/office/powerpoint/2010/main" val="2302557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179"/>
          <a:stretch/>
        </p:blipFill>
        <p:spPr>
          <a:xfrm>
            <a:off x="3525187" y="843120"/>
            <a:ext cx="8229600" cy="554393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EB3F61-5866-314E-841F-682EABD28ABE}"/>
              </a:ext>
            </a:extLst>
          </p:cNvPr>
          <p:cNvSpPr/>
          <p:nvPr/>
        </p:nvSpPr>
        <p:spPr>
          <a:xfrm>
            <a:off x="3889082" y="2280035"/>
            <a:ext cx="7576457" cy="26312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199DEC4-A241-0643-8B2D-DB13789336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107" b="23054"/>
          <a:stretch/>
        </p:blipFill>
        <p:spPr>
          <a:xfrm>
            <a:off x="3525187" y="3194436"/>
            <a:ext cx="8229600" cy="270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3306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Filling an object with color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DB00887-F830-4941-8B24-F922586C9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509"/>
          <a:stretch/>
        </p:blipFill>
        <p:spPr>
          <a:xfrm>
            <a:off x="3593370" y="1375400"/>
            <a:ext cx="8345711" cy="434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8595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we want a more specific color?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9EA1A28-C675-6149-8883-F6AC1DD81A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375"/>
          <a:stretch/>
        </p:blipFill>
        <p:spPr>
          <a:xfrm>
            <a:off x="3607882" y="1562012"/>
            <a:ext cx="8331199" cy="416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37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E86697F2-5908-0942-907C-88A5B760D210}"/>
              </a:ext>
            </a:extLst>
          </p:cNvPr>
          <p:cNvGrpSpPr/>
          <p:nvPr/>
        </p:nvGrpSpPr>
        <p:grpSpPr>
          <a:xfrm>
            <a:off x="5511383" y="2802833"/>
            <a:ext cx="3527572" cy="1934938"/>
            <a:chOff x="2743199" y="2802833"/>
            <a:chExt cx="3527572" cy="1934938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107470E-1F5C-B441-8C98-FAB1845482ED}"/>
                </a:ext>
              </a:extLst>
            </p:cNvPr>
            <p:cNvCxnSpPr>
              <a:cxnSpLocks/>
            </p:cNvCxnSpPr>
            <p:nvPr/>
          </p:nvCxnSpPr>
          <p:spPr>
            <a:xfrm>
              <a:off x="2743199" y="3844510"/>
              <a:ext cx="352757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2A36D9-7529-974B-B939-5C982DAF188C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34" y="2802833"/>
              <a:ext cx="0" cy="19349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25ED634-3B30-984E-935A-18D2301D3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Okay, let’s make a fish!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1F4E793-78D9-0448-9DCB-BAE0548275D4}"/>
              </a:ext>
            </a:extLst>
          </p:cNvPr>
          <p:cNvGrpSpPr/>
          <p:nvPr/>
        </p:nvGrpSpPr>
        <p:grpSpPr>
          <a:xfrm>
            <a:off x="4454551" y="3101291"/>
            <a:ext cx="4157845" cy="2238860"/>
            <a:chOff x="1686366" y="3101291"/>
            <a:chExt cx="4157845" cy="223886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9CC1B35-2B9D-C94A-8370-F4AD1505A07F}"/>
                </a:ext>
              </a:extLst>
            </p:cNvPr>
            <p:cNvGrpSpPr/>
            <p:nvPr/>
          </p:nvGrpSpPr>
          <p:grpSpPr>
            <a:xfrm>
              <a:off x="1686366" y="3139440"/>
              <a:ext cx="4157845" cy="2200711"/>
              <a:chOff x="1686366" y="3139440"/>
              <a:chExt cx="4157845" cy="2200711"/>
            </a:xfrm>
          </p:grpSpPr>
          <p:sp>
            <p:nvSpPr>
              <p:cNvPr id="8" name="Left Bracket 7">
                <a:extLst>
                  <a:ext uri="{FF2B5EF4-FFF2-40B4-BE49-F238E27FC236}">
                    <a16:creationId xmlns:a16="http://schemas.microsoft.com/office/drawing/2014/main" id="{E1B767DD-DD19-D446-89C5-C282605E69CD}"/>
                  </a:ext>
                </a:extLst>
              </p:cNvPr>
              <p:cNvSpPr/>
              <p:nvPr/>
            </p:nvSpPr>
            <p:spPr>
              <a:xfrm rot="5400000" flipH="1" flipV="1">
                <a:off x="4293078" y="3307166"/>
                <a:ext cx="180162" cy="2922105"/>
              </a:xfrm>
              <a:prstGeom prst="leftBracket">
                <a:avLst/>
              </a:prstGeom>
              <a:ln w="38100">
                <a:solidFill>
                  <a:srgbClr val="0034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8FB4167-2664-4340-9283-4D0382365ED1}"/>
                  </a:ext>
                </a:extLst>
              </p:cNvPr>
              <p:cNvSpPr txBox="1"/>
              <p:nvPr/>
            </p:nvSpPr>
            <p:spPr>
              <a:xfrm>
                <a:off x="3988899" y="4878486"/>
                <a:ext cx="8050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003470"/>
                    </a:solidFill>
                  </a:rPr>
                  <a:t>80px</a:t>
                </a:r>
              </a:p>
            </p:txBody>
          </p:sp>
          <p:sp>
            <p:nvSpPr>
              <p:cNvPr id="13" name="Left Bracket 12">
                <a:extLst>
                  <a:ext uri="{FF2B5EF4-FFF2-40B4-BE49-F238E27FC236}">
                    <a16:creationId xmlns:a16="http://schemas.microsoft.com/office/drawing/2014/main" id="{575EB9B2-DD69-7D4B-B128-AD81EC982BB3}"/>
                  </a:ext>
                </a:extLst>
              </p:cNvPr>
              <p:cNvSpPr/>
              <p:nvPr/>
            </p:nvSpPr>
            <p:spPr>
              <a:xfrm>
                <a:off x="2609020" y="3139440"/>
                <a:ext cx="134179" cy="1484326"/>
              </a:xfrm>
              <a:prstGeom prst="leftBracket">
                <a:avLst/>
              </a:prstGeom>
              <a:ln w="38100">
                <a:solidFill>
                  <a:srgbClr val="0034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B393858-1AA7-294C-8755-3905CD59F4A6}"/>
                  </a:ext>
                </a:extLst>
              </p:cNvPr>
              <p:cNvSpPr txBox="1"/>
              <p:nvPr/>
            </p:nvSpPr>
            <p:spPr>
              <a:xfrm>
                <a:off x="1686366" y="3586604"/>
                <a:ext cx="8050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003470"/>
                    </a:solidFill>
                  </a:rPr>
                  <a:t>40px</a:t>
                </a:r>
              </a:p>
            </p:txBody>
          </p: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5B11052-01B2-4E46-A977-4D297E6520D8}"/>
                </a:ext>
              </a:extLst>
            </p:cNvPr>
            <p:cNvSpPr/>
            <p:nvPr/>
          </p:nvSpPr>
          <p:spPr>
            <a:xfrm>
              <a:off x="2855017" y="3101291"/>
              <a:ext cx="2969318" cy="1482740"/>
            </a:xfrm>
            <a:prstGeom prst="ellipse">
              <a:avLst/>
            </a:prstGeom>
            <a:solidFill>
              <a:srgbClr val="FFC000"/>
            </a:solidFill>
            <a:ln w="38100">
              <a:solidFill>
                <a:srgbClr val="0101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2F97DF0-993E-7A4A-B1ED-054ED2FE28A3}"/>
              </a:ext>
            </a:extLst>
          </p:cNvPr>
          <p:cNvGrpSpPr/>
          <p:nvPr/>
        </p:nvGrpSpPr>
        <p:grpSpPr>
          <a:xfrm>
            <a:off x="8185837" y="1999530"/>
            <a:ext cx="1925561" cy="2983332"/>
            <a:chOff x="5417652" y="1999530"/>
            <a:chExt cx="1925561" cy="298333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9A86D25-A759-604E-8E2A-20D6DD0AC822}"/>
                </a:ext>
              </a:extLst>
            </p:cNvPr>
            <p:cNvGrpSpPr/>
            <p:nvPr/>
          </p:nvGrpSpPr>
          <p:grpSpPr>
            <a:xfrm>
              <a:off x="5417652" y="1999530"/>
              <a:ext cx="1925561" cy="2983332"/>
              <a:chOff x="5417652" y="1999530"/>
              <a:chExt cx="1925561" cy="2983332"/>
            </a:xfrm>
          </p:grpSpPr>
          <p:sp>
            <p:nvSpPr>
              <p:cNvPr id="6" name="Left Bracket 5">
                <a:extLst>
                  <a:ext uri="{FF2B5EF4-FFF2-40B4-BE49-F238E27FC236}">
                    <a16:creationId xmlns:a16="http://schemas.microsoft.com/office/drawing/2014/main" id="{0AD41E3C-0D79-264C-9A80-BDF200E1EBFD}"/>
                  </a:ext>
                </a:extLst>
              </p:cNvPr>
              <p:cNvSpPr/>
              <p:nvPr/>
            </p:nvSpPr>
            <p:spPr>
              <a:xfrm flipH="1">
                <a:off x="6221895" y="2743199"/>
                <a:ext cx="225204" cy="2239663"/>
              </a:xfrm>
              <a:prstGeom prst="leftBracket">
                <a:avLst/>
              </a:prstGeom>
              <a:ln w="38100">
                <a:solidFill>
                  <a:srgbClr val="0034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EE6088-39F8-2446-B656-B1382B88F0A7}"/>
                  </a:ext>
                </a:extLst>
              </p:cNvPr>
              <p:cNvSpPr txBox="1"/>
              <p:nvPr/>
            </p:nvSpPr>
            <p:spPr>
              <a:xfrm>
                <a:off x="6534978" y="3589152"/>
                <a:ext cx="80823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003470"/>
                    </a:solidFill>
                  </a:rPr>
                  <a:t>60px</a:t>
                </a:r>
              </a:p>
            </p:txBody>
          </p:sp>
          <p:sp>
            <p:nvSpPr>
              <p:cNvPr id="10" name="Left Bracket 9">
                <a:extLst>
                  <a:ext uri="{FF2B5EF4-FFF2-40B4-BE49-F238E27FC236}">
                    <a16:creationId xmlns:a16="http://schemas.microsoft.com/office/drawing/2014/main" id="{1CE51963-11D5-7543-92A6-3F144BBC6DB6}"/>
                  </a:ext>
                </a:extLst>
              </p:cNvPr>
              <p:cNvSpPr/>
              <p:nvPr/>
            </p:nvSpPr>
            <p:spPr>
              <a:xfrm rot="16200000" flipH="1">
                <a:off x="5754130" y="2285752"/>
                <a:ext cx="180164" cy="615400"/>
              </a:xfrm>
              <a:prstGeom prst="leftBracket">
                <a:avLst/>
              </a:prstGeom>
              <a:ln w="38100">
                <a:solidFill>
                  <a:srgbClr val="0034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F84695-05A7-D248-BB5F-6F49E69DCB2B}"/>
                  </a:ext>
                </a:extLst>
              </p:cNvPr>
              <p:cNvSpPr txBox="1"/>
              <p:nvPr/>
            </p:nvSpPr>
            <p:spPr>
              <a:xfrm>
                <a:off x="5417652" y="1999530"/>
                <a:ext cx="79739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003470"/>
                    </a:solidFill>
                  </a:rPr>
                  <a:t>20px</a:t>
                </a:r>
              </a:p>
            </p:txBody>
          </p:sp>
        </p:grp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6E88DBD-AE3B-9241-B13A-56CCE701ABC0}"/>
                </a:ext>
              </a:extLst>
            </p:cNvPr>
            <p:cNvSpPr/>
            <p:nvPr/>
          </p:nvSpPr>
          <p:spPr>
            <a:xfrm>
              <a:off x="5469566" y="2698672"/>
              <a:ext cx="732451" cy="2284190"/>
            </a:xfrm>
            <a:prstGeom prst="ellipse">
              <a:avLst/>
            </a:prstGeom>
            <a:solidFill>
              <a:srgbClr val="010101"/>
            </a:solidFill>
            <a:ln w="38100">
              <a:solidFill>
                <a:srgbClr val="0101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B57BFD-A4DB-E04A-9957-1173B174A5E1}"/>
              </a:ext>
            </a:extLst>
          </p:cNvPr>
          <p:cNvGrpSpPr/>
          <p:nvPr/>
        </p:nvGrpSpPr>
        <p:grpSpPr>
          <a:xfrm>
            <a:off x="5351789" y="2608579"/>
            <a:ext cx="1436519" cy="1434550"/>
            <a:chOff x="2583604" y="2608579"/>
            <a:chExt cx="1436519" cy="143455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99DF9DC-B616-1D4A-A60C-4F7B402790F7}"/>
                </a:ext>
              </a:extLst>
            </p:cNvPr>
            <p:cNvSpPr/>
            <p:nvPr/>
          </p:nvSpPr>
          <p:spPr>
            <a:xfrm>
              <a:off x="3641516" y="3486942"/>
              <a:ext cx="378607" cy="376088"/>
            </a:xfrm>
            <a:prstGeom prst="ellipse">
              <a:avLst/>
            </a:prstGeom>
            <a:solidFill>
              <a:srgbClr val="010101"/>
            </a:solidFill>
            <a:ln w="38100">
              <a:solidFill>
                <a:srgbClr val="0101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2AC1E96-80EF-4445-9C26-3B38770420B4}"/>
                </a:ext>
              </a:extLst>
            </p:cNvPr>
            <p:cNvGrpSpPr/>
            <p:nvPr/>
          </p:nvGrpSpPr>
          <p:grpSpPr>
            <a:xfrm>
              <a:off x="2583604" y="2608579"/>
              <a:ext cx="1260516" cy="1434550"/>
              <a:chOff x="7857455" y="5772936"/>
              <a:chExt cx="1260516" cy="1434550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D542511-3816-DE4F-9D19-60FB851B35AE}"/>
                  </a:ext>
                </a:extLst>
              </p:cNvPr>
              <p:cNvSpPr txBox="1"/>
              <p:nvPr/>
            </p:nvSpPr>
            <p:spPr>
              <a:xfrm>
                <a:off x="7906114" y="5772936"/>
                <a:ext cx="63511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03470"/>
                    </a:solidFill>
                  </a:rPr>
                  <a:t>5px</a:t>
                </a:r>
                <a:endParaRPr lang="en-US" sz="2400" b="1" dirty="0">
                  <a:solidFill>
                    <a:srgbClr val="003470"/>
                  </a:solidFill>
                  <a:latin typeface="Courier" pitchFamily="2" charset="0"/>
                </a:endParaRPr>
              </a:p>
            </p:txBody>
          </p:sp>
          <p:sp>
            <p:nvSpPr>
              <p:cNvPr id="18" name="Circular Arrow 17">
                <a:extLst>
                  <a:ext uri="{FF2B5EF4-FFF2-40B4-BE49-F238E27FC236}">
                    <a16:creationId xmlns:a16="http://schemas.microsoft.com/office/drawing/2014/main" id="{AEF09E89-130B-9043-8D6B-2DEAE5D46256}"/>
                  </a:ext>
                </a:extLst>
              </p:cNvPr>
              <p:cNvSpPr/>
              <p:nvPr/>
            </p:nvSpPr>
            <p:spPr>
              <a:xfrm rot="20204869">
                <a:off x="7857455" y="5940868"/>
                <a:ext cx="1260516" cy="1266618"/>
              </a:xfrm>
              <a:prstGeom prst="circularArrow">
                <a:avLst>
                  <a:gd name="adj1" fmla="val 1411"/>
                  <a:gd name="adj2" fmla="val 1773775"/>
                  <a:gd name="adj3" fmla="val 20880751"/>
                  <a:gd name="adj4" fmla="val 17788237"/>
                  <a:gd name="adj5" fmla="val 7233"/>
                </a:avLst>
              </a:prstGeom>
              <a:solidFill>
                <a:srgbClr val="003470"/>
              </a:solidFill>
              <a:ln cap="rnd">
                <a:solidFill>
                  <a:srgbClr val="00347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776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ishTank.mov">
            <a:hlinkClick r:id="" action="ppaction://media"/>
            <a:extLst>
              <a:ext uri="{FF2B5EF4-FFF2-40B4-BE49-F238E27FC236}">
                <a16:creationId xmlns:a16="http://schemas.microsoft.com/office/drawing/2014/main" id="{B1F7466A-F82B-EF42-AC5A-208EC0497F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55542" y="322765"/>
            <a:ext cx="9561442" cy="620332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DC67F9-4B37-4440-A504-2A43566F2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Fish Tank</a:t>
            </a:r>
          </a:p>
        </p:txBody>
      </p:sp>
    </p:spTree>
    <p:extLst>
      <p:ext uri="{BB962C8B-B14F-4D97-AF65-F5344CB8AC3E}">
        <p14:creationId xmlns:p14="http://schemas.microsoft.com/office/powerpoint/2010/main" val="795612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4F4DA-417B-AB4F-A712-B0503B1C7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16C39-9D92-CF4B-9A2A-DF855C526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How do you think they </a:t>
            </a:r>
            <a:r>
              <a:rPr lang="en-US" sz="3200" b="1" dirty="0"/>
              <a:t>built</a:t>
            </a:r>
            <a:r>
              <a:rPr lang="en-US" sz="3200" dirty="0"/>
              <a:t> that?</a:t>
            </a:r>
          </a:p>
          <a:p>
            <a:pPr marL="0" indent="0" algn="ctr">
              <a:buNone/>
            </a:pPr>
            <a:r>
              <a:rPr lang="en-US" sz="3200" dirty="0"/>
              <a:t>What </a:t>
            </a:r>
            <a:r>
              <a:rPr lang="en-US" sz="3200" b="1" dirty="0"/>
              <a:t>components</a:t>
            </a:r>
            <a:r>
              <a:rPr lang="en-US" sz="3200" dirty="0"/>
              <a:t> did they need?</a:t>
            </a:r>
          </a:p>
        </p:txBody>
      </p:sp>
    </p:spTree>
    <p:extLst>
      <p:ext uri="{BB962C8B-B14F-4D97-AF65-F5344CB8AC3E}">
        <p14:creationId xmlns:p14="http://schemas.microsoft.com/office/powerpoint/2010/main" val="1919098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648" y="1907552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The images we draw are composed of marks: like ink</a:t>
            </a:r>
            <a:br>
              <a:rPr lang="en-US" sz="2800" dirty="0"/>
            </a:b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8238345" y="2919335"/>
            <a:ext cx="1369629" cy="1833265"/>
            <a:chOff x="5410200" y="3429000"/>
            <a:chExt cx="1369629" cy="1833265"/>
          </a:xfrm>
        </p:grpSpPr>
        <p:grpSp>
          <p:nvGrpSpPr>
            <p:cNvPr id="21" name="Group 20"/>
            <p:cNvGrpSpPr/>
            <p:nvPr/>
          </p:nvGrpSpPr>
          <p:grpSpPr>
            <a:xfrm>
              <a:off x="5867400" y="4343400"/>
              <a:ext cx="912429" cy="918865"/>
              <a:chOff x="6324600" y="4648200"/>
              <a:chExt cx="912429" cy="918865"/>
            </a:xfrm>
          </p:grpSpPr>
          <p:cxnSp>
            <p:nvCxnSpPr>
              <p:cNvPr id="15" name="Straight Arrow Connector 14"/>
              <p:cNvCxnSpPr/>
              <p:nvPr/>
            </p:nvCxnSpPr>
            <p:spPr>
              <a:xfrm flipH="1" flipV="1">
                <a:off x="6477000" y="4648200"/>
                <a:ext cx="2286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6324600" y="5105400"/>
                <a:ext cx="9124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Areas</a:t>
                </a:r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5410200" y="3429000"/>
              <a:ext cx="1143000" cy="762000"/>
            </a:xfrm>
            <a:prstGeom prst="rect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561945" y="2157334"/>
            <a:ext cx="1315127" cy="1600200"/>
            <a:chOff x="3733800" y="2667000"/>
            <a:chExt cx="1315127" cy="1600200"/>
          </a:xfrm>
        </p:grpSpPr>
        <p:grpSp>
          <p:nvGrpSpPr>
            <p:cNvPr id="20" name="Group 19"/>
            <p:cNvGrpSpPr/>
            <p:nvPr/>
          </p:nvGrpSpPr>
          <p:grpSpPr>
            <a:xfrm>
              <a:off x="4191000" y="2667000"/>
              <a:ext cx="857927" cy="990600"/>
              <a:chOff x="4032556" y="2743200"/>
              <a:chExt cx="857927" cy="990600"/>
            </a:xfrm>
          </p:grpSpPr>
          <p:cxnSp>
            <p:nvCxnSpPr>
              <p:cNvPr id="13" name="Straight Arrow Connector 12"/>
              <p:cNvCxnSpPr/>
              <p:nvPr/>
            </p:nvCxnSpPr>
            <p:spPr>
              <a:xfrm flipH="1">
                <a:off x="4191000" y="3200400"/>
                <a:ext cx="3048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032556" y="2743200"/>
                <a:ext cx="8579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Lines</a:t>
                </a:r>
              </a:p>
            </p:txBody>
          </p:sp>
        </p:grpSp>
        <p:cxnSp>
          <p:nvCxnSpPr>
            <p:cNvPr id="25" name="Straight Connector 24"/>
            <p:cNvCxnSpPr/>
            <p:nvPr/>
          </p:nvCxnSpPr>
          <p:spPr>
            <a:xfrm>
              <a:off x="3733800" y="3352800"/>
              <a:ext cx="990600" cy="914400"/>
            </a:xfrm>
            <a:prstGeom prst="line">
              <a:avLst/>
            </a:prstGeom>
            <a:ln w="76200" cap="rnd" cmpd="sng">
              <a:solidFill>
                <a:srgbClr val="7F8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5190345" y="3452735"/>
            <a:ext cx="977447" cy="1376065"/>
            <a:chOff x="2362200" y="3962400"/>
            <a:chExt cx="977447" cy="1376065"/>
          </a:xfrm>
        </p:grpSpPr>
        <p:grpSp>
          <p:nvGrpSpPr>
            <p:cNvPr id="19" name="Group 18"/>
            <p:cNvGrpSpPr/>
            <p:nvPr/>
          </p:nvGrpSpPr>
          <p:grpSpPr>
            <a:xfrm>
              <a:off x="2362200" y="4267200"/>
              <a:ext cx="977447" cy="1071265"/>
              <a:chOff x="1066800" y="3886200"/>
              <a:chExt cx="977447" cy="1071265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1524000" y="3886200"/>
                <a:ext cx="76200" cy="6858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1066800" y="4495800"/>
                <a:ext cx="97744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Points</a:t>
                </a:r>
              </a:p>
            </p:txBody>
          </p:sp>
        </p:grpSp>
        <p:sp>
          <p:nvSpPr>
            <p:cNvPr id="27" name="Oval 26"/>
            <p:cNvSpPr/>
            <p:nvPr/>
          </p:nvSpPr>
          <p:spPr>
            <a:xfrm>
              <a:off x="2819400" y="3962400"/>
              <a:ext cx="228600" cy="228600"/>
            </a:xfrm>
            <a:prstGeom prst="ellipse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616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Make it move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F9D52E-E93B-4E4F-BA72-030AA7D9AF6C}"/>
              </a:ext>
            </a:extLst>
          </p:cNvPr>
          <p:cNvSpPr txBox="1"/>
          <p:nvPr/>
        </p:nvSpPr>
        <p:spPr>
          <a:xfrm>
            <a:off x="7384089" y="6477000"/>
            <a:ext cx="3023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3470"/>
                </a:solidFill>
              </a:rPr>
              <a:t>…more about this Wednesday</a:t>
            </a:r>
          </a:p>
        </p:txBody>
      </p:sp>
    </p:spTree>
    <p:extLst>
      <p:ext uri="{BB962C8B-B14F-4D97-AF65-F5344CB8AC3E}">
        <p14:creationId xmlns:p14="http://schemas.microsoft.com/office/powerpoint/2010/main" val="1677778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85068-E38F-CB43-98DC-00A6B86D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Get input from the user and react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DCAD-9AA6-EA46-A5AD-B83D473C4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19DF8C-2654-6F48-8FDD-B2ABAE6963BB}"/>
              </a:ext>
            </a:extLst>
          </p:cNvPr>
          <p:cNvSpPr txBox="1"/>
          <p:nvPr/>
        </p:nvSpPr>
        <p:spPr>
          <a:xfrm>
            <a:off x="7957001" y="6477000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3470"/>
                </a:solidFill>
              </a:rPr>
              <a:t>…more about this Friday</a:t>
            </a:r>
          </a:p>
        </p:txBody>
      </p:sp>
    </p:spTree>
    <p:extLst>
      <p:ext uri="{BB962C8B-B14F-4D97-AF65-F5344CB8AC3E}">
        <p14:creationId xmlns:p14="http://schemas.microsoft.com/office/powerpoint/2010/main" val="3136343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891C5-776E-154F-8E94-7FE97CF7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DA9BB-5841-9845-B926-9DA2F4527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If these are the basic components of </a:t>
            </a:r>
            <a:r>
              <a:rPr lang="en-US" sz="2400" b="1" dirty="0"/>
              <a:t>every game</a:t>
            </a:r>
            <a:r>
              <a:rPr lang="en-US" sz="2400" dirty="0"/>
              <a:t>,          </a:t>
            </a:r>
          </a:p>
          <a:p>
            <a:pPr marL="0" indent="0" algn="ctr">
              <a:buNone/>
            </a:pPr>
            <a:r>
              <a:rPr lang="en-US" sz="2400" dirty="0"/>
              <a:t> it’s probably the case that </a:t>
            </a:r>
            <a:r>
              <a:rPr lang="en-US" sz="2400" b="1" dirty="0"/>
              <a:t>someone else</a:t>
            </a:r>
            <a:r>
              <a:rPr lang="en-US" sz="2400" dirty="0"/>
              <a:t>                         </a:t>
            </a:r>
          </a:p>
          <a:p>
            <a:pPr marL="0" indent="0" algn="ctr">
              <a:buNone/>
            </a:pPr>
            <a:r>
              <a:rPr lang="en-US" sz="2400" dirty="0"/>
              <a:t> has had to</a:t>
            </a:r>
            <a:r>
              <a:rPr lang="en-US" sz="2400" b="1" dirty="0"/>
              <a:t> build them before</a:t>
            </a: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65307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D792-4951-7B4E-83F5-2161618A4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module*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BDDDD-328A-F64D-A31D-C74FB334C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Two kinds of objects:</a:t>
            </a:r>
          </a:p>
          <a:p>
            <a:pPr lvl="1"/>
            <a:r>
              <a:rPr lang="en-US" sz="2400" dirty="0"/>
              <a:t>stuff you draw (</a:t>
            </a:r>
            <a:r>
              <a:rPr lang="en-US" sz="2400" b="1" dirty="0">
                <a:latin typeface="Courier" pitchFamily="2" charset="0"/>
              </a:rPr>
              <a:t>Graphics</a:t>
            </a:r>
            <a:r>
              <a:rPr lang="en-US" sz="2400" dirty="0"/>
              <a:t> objects)</a:t>
            </a:r>
          </a:p>
          <a:p>
            <a:pPr lvl="1"/>
            <a:r>
              <a:rPr lang="en-US" sz="2400" dirty="0"/>
              <a:t>stuff you draw on (</a:t>
            </a:r>
            <a:r>
              <a:rPr lang="en-US" sz="2400" b="1" dirty="0" err="1">
                <a:latin typeface="Courier" pitchFamily="2" charset="0"/>
              </a:rPr>
              <a:t>GraphWin</a:t>
            </a:r>
            <a:r>
              <a:rPr lang="en-US" sz="2400" dirty="0"/>
              <a:t> objects)</a:t>
            </a:r>
          </a:p>
          <a:p>
            <a:endParaRPr lang="en-US" sz="2800" dirty="0"/>
          </a:p>
          <a:p>
            <a:r>
              <a:rPr lang="en-US" sz="2800" dirty="0"/>
              <a:t>Basic formula for drawing graphics:</a:t>
            </a:r>
          </a:p>
          <a:p>
            <a:pPr lvl="1"/>
            <a:r>
              <a:rPr lang="en-US" sz="2400" dirty="0"/>
              <a:t>open a graphic window (a </a:t>
            </a:r>
            <a:r>
              <a:rPr lang="en-US" sz="2400" b="1" dirty="0" err="1">
                <a:latin typeface="Courier" pitchFamily="2" charset="0"/>
              </a:rPr>
              <a:t>GraphWin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construct some </a:t>
            </a:r>
            <a:r>
              <a:rPr lang="en-US" sz="2400" b="1" dirty="0">
                <a:latin typeface="Courier" pitchFamily="2" charset="0"/>
              </a:rPr>
              <a:t>Point</a:t>
            </a:r>
            <a:r>
              <a:rPr lang="en-US" sz="2400" dirty="0"/>
              <a:t>, </a:t>
            </a:r>
            <a:r>
              <a:rPr lang="en-US" sz="2400" b="1" dirty="0">
                <a:latin typeface="Courier" pitchFamily="2" charset="0"/>
              </a:rPr>
              <a:t>Line</a:t>
            </a:r>
            <a:r>
              <a:rPr lang="en-US" sz="2400" dirty="0"/>
              <a:t>, </a:t>
            </a:r>
            <a:r>
              <a:rPr lang="en-US" sz="2400" b="1" dirty="0">
                <a:latin typeface="Courier" pitchFamily="2" charset="0"/>
              </a:rPr>
              <a:t>Circle</a:t>
            </a:r>
            <a:r>
              <a:rPr lang="en-US" sz="2400" dirty="0"/>
              <a:t>, </a:t>
            </a:r>
            <a:r>
              <a:rPr lang="en-US" sz="2400" b="1" dirty="0">
                <a:latin typeface="Courier" pitchFamily="2" charset="0"/>
              </a:rPr>
              <a:t>Oval</a:t>
            </a:r>
            <a:r>
              <a:rPr lang="en-US" sz="2400" dirty="0"/>
              <a:t>, </a:t>
            </a:r>
            <a:r>
              <a:rPr lang="en-US" sz="2400" b="1" dirty="0">
                <a:latin typeface="Courier" pitchFamily="2" charset="0"/>
              </a:rPr>
              <a:t>Rectangle</a:t>
            </a:r>
            <a:r>
              <a:rPr lang="en-US" sz="2400" dirty="0"/>
              <a:t>,</a:t>
            </a:r>
            <a:r>
              <a:rPr lang="en-US" sz="2400" b="1" dirty="0">
                <a:latin typeface="Courier" pitchFamily="2" charset="0"/>
              </a:rPr>
              <a:t> Polygon</a:t>
            </a:r>
            <a:r>
              <a:rPr lang="en-US" sz="2400" dirty="0"/>
              <a:t>, and </a:t>
            </a:r>
            <a:r>
              <a:rPr lang="en-US" sz="2400" b="1" dirty="0">
                <a:latin typeface="Courier" pitchFamily="2" charset="0"/>
              </a:rPr>
              <a:t>Text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objects</a:t>
            </a:r>
          </a:p>
          <a:p>
            <a:pPr lvl="1"/>
            <a:r>
              <a:rPr lang="en-US" sz="2400" dirty="0"/>
              <a:t>draw them to the window</a:t>
            </a:r>
          </a:p>
          <a:p>
            <a:pPr lvl="1"/>
            <a:r>
              <a:rPr lang="en-US" sz="2400" dirty="0"/>
              <a:t>close the window when you’re done</a:t>
            </a:r>
          </a:p>
          <a:p>
            <a:pPr lvl="1"/>
            <a:r>
              <a:rPr lang="en-US" sz="2400" dirty="0"/>
              <a:t>terminate the program</a:t>
            </a:r>
          </a:p>
          <a:p>
            <a:pPr lvl="1"/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A88409-F708-9541-90E9-3758B7E10376}"/>
              </a:ext>
            </a:extLst>
          </p:cNvPr>
          <p:cNvSpPr/>
          <p:nvPr/>
        </p:nvSpPr>
        <p:spPr>
          <a:xfrm>
            <a:off x="4784034" y="6136000"/>
            <a:ext cx="596347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written by John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Zelle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 to go along with his book “Python Programming: An Introduction to Computer Science” (Franklin, Beedle &amp; Associates)</a:t>
            </a:r>
          </a:p>
          <a:p>
            <a:pPr algn="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Available from: http://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mcsp.wartburg.edu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zelle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/python/</a:t>
            </a:r>
          </a:p>
        </p:txBody>
      </p:sp>
    </p:spTree>
    <p:extLst>
      <p:ext uri="{BB962C8B-B14F-4D97-AF65-F5344CB8AC3E}">
        <p14:creationId xmlns:p14="http://schemas.microsoft.com/office/powerpoint/2010/main" val="287415404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713</TotalTime>
  <Words>391</Words>
  <Application>Microsoft Macintosh PowerPoint</Application>
  <PresentationFormat>Widescreen</PresentationFormat>
  <Paragraphs>71</Paragraphs>
  <Slides>24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Corbel</vt:lpstr>
      <vt:lpstr>Courier</vt:lpstr>
      <vt:lpstr>Wingdings 2</vt:lpstr>
      <vt:lpstr>Frame</vt:lpstr>
      <vt:lpstr>Intro to Coding with Python– Graphics</vt:lpstr>
      <vt:lpstr>Plan for Today</vt:lpstr>
      <vt:lpstr>Virtual Fish Tank</vt:lpstr>
      <vt:lpstr>Discussion</vt:lpstr>
      <vt:lpstr>1. Draw stuff</vt:lpstr>
      <vt:lpstr>2. Make it move</vt:lpstr>
      <vt:lpstr>3. Get input from the user and react</vt:lpstr>
      <vt:lpstr>Hmm…</vt:lpstr>
      <vt:lpstr>The graphics module*</vt:lpstr>
      <vt:lpstr>Our first graphics program </vt:lpstr>
      <vt:lpstr>Our first graphics program </vt:lpstr>
      <vt:lpstr>Our first graphics program </vt:lpstr>
      <vt:lpstr>Our first graphics program </vt:lpstr>
      <vt:lpstr>Our first graphics program </vt:lpstr>
      <vt:lpstr>Our first graphics program </vt:lpstr>
      <vt:lpstr>Our first graphics program </vt:lpstr>
      <vt:lpstr>Our first graphics program </vt:lpstr>
      <vt:lpstr>First “graphical primitives”</vt:lpstr>
      <vt:lpstr>First “graphical primitives”</vt:lpstr>
      <vt:lpstr>First “graphical primitives”</vt:lpstr>
      <vt:lpstr>First “graphical primitives”</vt:lpstr>
      <vt:lpstr>Filling an object with color</vt:lpstr>
      <vt:lpstr>What if we want a more specific color?</vt:lpstr>
      <vt:lpstr>Okay, let’s make a fish!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38</cp:revision>
  <dcterms:created xsi:type="dcterms:W3CDTF">2023-08-03T18:49:17Z</dcterms:created>
  <dcterms:modified xsi:type="dcterms:W3CDTF">2023-11-08T19:11:52Z</dcterms:modified>
</cp:coreProperties>
</file>

<file path=docProps/thumbnail.jpeg>
</file>